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51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Rectangle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Rectangle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Rectangle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Rectangle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Rounded Rectangle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Rounded Rectangle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B497886B-9261-458A-95CE-16EBAEB934C3}" type="datetimeFigureOut">
              <a:rPr lang="en-US" smtClean="0"/>
              <a:t>1/30/2012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C7436B69-5B26-4895-BFE1-2AF3AD7ABBB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7886B-9261-458A-95CE-16EBAEB934C3}" type="datetimeFigureOut">
              <a:rPr lang="en-US" smtClean="0"/>
              <a:t>1/30/2012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436B69-5B26-4895-BFE1-2AF3AD7ABBB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7886B-9261-458A-95CE-16EBAEB934C3}" type="datetimeFigureOut">
              <a:rPr lang="en-US" smtClean="0"/>
              <a:t>1/30/2012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436B69-5B26-4895-BFE1-2AF3AD7ABBB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7886B-9261-458A-95CE-16EBAEB934C3}" type="datetimeFigureOut">
              <a:rPr lang="en-US" smtClean="0"/>
              <a:t>1/30/2012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436B69-5B26-4895-BFE1-2AF3AD7ABBB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7886B-9261-458A-95CE-16EBAEB934C3}" type="datetimeFigureOut">
              <a:rPr lang="en-US" smtClean="0"/>
              <a:t>1/30/2012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436B69-5B26-4895-BFE1-2AF3AD7ABBB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7886B-9261-458A-95CE-16EBAEB934C3}" type="datetimeFigureOut">
              <a:rPr lang="en-US" smtClean="0"/>
              <a:t>1/30/2012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436B69-5B26-4895-BFE1-2AF3AD7ABBB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Date Placeholder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497886B-9261-458A-95CE-16EBAEB934C3}" type="datetimeFigureOut">
              <a:rPr lang="en-US" smtClean="0"/>
              <a:t>1/30/2012</a:t>
            </a:fld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C7436B69-5B26-4895-BFE1-2AF3AD7ABBB5}" type="slidenum">
              <a:rPr lang="en-US" smtClean="0"/>
              <a:t>‹#›</a:t>
            </a:fld>
            <a:endParaRPr lang="en-US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B497886B-9261-458A-95CE-16EBAEB934C3}" type="datetimeFigureOut">
              <a:rPr lang="en-US" smtClean="0"/>
              <a:t>1/30/2012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C7436B69-5B26-4895-BFE1-2AF3AD7ABBB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7886B-9261-458A-95CE-16EBAEB934C3}" type="datetimeFigureOut">
              <a:rPr lang="en-US" smtClean="0"/>
              <a:t>1/30/2012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436B69-5B26-4895-BFE1-2AF3AD7ABBB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7886B-9261-458A-95CE-16EBAEB934C3}" type="datetimeFigureOut">
              <a:rPr lang="en-US" smtClean="0"/>
              <a:t>1/30/2012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436B69-5B26-4895-BFE1-2AF3AD7ABBB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7886B-9261-458A-95CE-16EBAEB934C3}" type="datetimeFigureOut">
              <a:rPr lang="en-US" smtClean="0"/>
              <a:t>1/30/2012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436B69-5B26-4895-BFE1-2AF3AD7ABBB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Rectangle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Rectangle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Rounded Rectangle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Rounded Rectangle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Rectangle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Rectangle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Rectangle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Rectangle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Rectangle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B497886B-9261-458A-95CE-16EBAEB934C3}" type="datetimeFigureOut">
              <a:rPr lang="en-US" smtClean="0"/>
              <a:t>1/30/2012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C7436B69-5B26-4895-BFE1-2AF3AD7ABBB5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2209800"/>
            <a:ext cx="9144000" cy="1470025"/>
          </a:xfrm>
        </p:spPr>
        <p:txBody>
          <a:bodyPr>
            <a:noAutofit/>
          </a:bodyPr>
          <a:lstStyle/>
          <a:p>
            <a:r>
              <a:rPr lang="en-US" sz="5400" dirty="0" smtClean="0">
                <a:latin typeface="Forte" pitchFamily="66" charset="0"/>
              </a:rPr>
              <a:t>Module 3: Dealing with Files</a:t>
            </a:r>
            <a:endParaRPr lang="en-US" sz="5400" dirty="0">
              <a:latin typeface="Forte" pitchFamily="66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>
                <a:latin typeface="Comic Sans MS" pitchFamily="66" charset="0"/>
              </a:rPr>
              <a:t>Robotics – </a:t>
            </a:r>
            <a:r>
              <a:rPr lang="en-US" sz="3200" dirty="0" err="1" smtClean="0">
                <a:latin typeface="Comic Sans MS" pitchFamily="66" charset="0"/>
              </a:rPr>
              <a:t>ll</a:t>
            </a:r>
            <a:r>
              <a:rPr lang="en-US" sz="3200" dirty="0" smtClean="0">
                <a:latin typeface="Comic Sans MS" pitchFamily="66" charset="0"/>
              </a:rPr>
              <a:t> </a:t>
            </a:r>
            <a:endParaRPr lang="en-US" sz="3200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447800"/>
            <a:ext cx="5715000" cy="5257800"/>
          </a:xfrm>
        </p:spPr>
        <p:txBody>
          <a:bodyPr>
            <a:normAutofit lnSpcReduction="10000"/>
          </a:bodyPr>
          <a:lstStyle/>
          <a:p>
            <a:pPr lvl="0"/>
            <a:r>
              <a:rPr lang="en-US" sz="2400" dirty="0" smtClean="0">
                <a:latin typeface="Comic Sans MS" pitchFamily="66" charset="0"/>
              </a:rPr>
              <a:t>The </a:t>
            </a:r>
            <a:r>
              <a:rPr lang="en-US" sz="2400" dirty="0" smtClean="0">
                <a:latin typeface="Comic Sans MS" pitchFamily="66" charset="0"/>
              </a:rPr>
              <a:t>file access block can </a:t>
            </a:r>
            <a:r>
              <a:rPr lang="en-US" sz="2400" i="1" dirty="0" smtClean="0">
                <a:latin typeface="Comic Sans MS" pitchFamily="66" charset="0"/>
              </a:rPr>
              <a:t>read and write </a:t>
            </a:r>
            <a:r>
              <a:rPr lang="en-US" sz="2400" dirty="0" smtClean="0">
                <a:latin typeface="Comic Sans MS" pitchFamily="66" charset="0"/>
              </a:rPr>
              <a:t>both </a:t>
            </a:r>
            <a:r>
              <a:rPr lang="en-US" sz="2400" u="sng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omic Sans MS" pitchFamily="66" charset="0"/>
              </a:rPr>
              <a:t>numbers</a:t>
            </a:r>
            <a:r>
              <a:rPr lang="en-US" sz="24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omic Sans MS" pitchFamily="66" charset="0"/>
              </a:rPr>
              <a:t> and </a:t>
            </a:r>
            <a:r>
              <a:rPr lang="en-US" sz="2400" u="sng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omic Sans MS" pitchFamily="66" charset="0"/>
              </a:rPr>
              <a:t>text </a:t>
            </a:r>
            <a:r>
              <a:rPr lang="en-US" sz="2400" dirty="0" smtClean="0">
                <a:latin typeface="Comic Sans MS" pitchFamily="66" charset="0"/>
              </a:rPr>
              <a:t>values</a:t>
            </a:r>
            <a:r>
              <a:rPr lang="en-US" sz="2400" dirty="0" smtClean="0">
                <a:latin typeface="Comic Sans MS" pitchFamily="66" charset="0"/>
              </a:rPr>
              <a:t>.</a:t>
            </a:r>
            <a:endParaRPr lang="en-US" sz="2400" dirty="0" smtClean="0">
              <a:latin typeface="Comic Sans MS" pitchFamily="66" charset="0"/>
            </a:endParaRPr>
          </a:p>
          <a:p>
            <a:r>
              <a:rPr lang="en-US" sz="2400" dirty="0" smtClean="0">
                <a:latin typeface="Comic Sans MS" pitchFamily="66" charset="0"/>
              </a:rPr>
              <a:t>When the action is set to </a:t>
            </a:r>
            <a:r>
              <a:rPr lang="en-US" sz="2400" b="1" u="sng" dirty="0" smtClean="0">
                <a:latin typeface="Comic Sans MS" pitchFamily="66" charset="0"/>
              </a:rPr>
              <a:t>Write</a:t>
            </a:r>
            <a:r>
              <a:rPr lang="en-US" sz="2400" dirty="0" smtClean="0">
                <a:latin typeface="Comic Sans MS" pitchFamily="66" charset="0"/>
              </a:rPr>
              <a:t>, the value can be supplied via a data wire or the Configuration Panel. With Text selected for Type, you can enter the text to write to the file in the Text box. When writing a number, you can enter the number to write to the file in the Number box</a:t>
            </a:r>
            <a:r>
              <a:rPr lang="en-US" sz="2400" dirty="0" smtClean="0">
                <a:latin typeface="Comic Sans MS" pitchFamily="66" charset="0"/>
              </a:rPr>
              <a:t>.</a:t>
            </a:r>
            <a:endParaRPr lang="en-US" sz="2400" dirty="0" smtClean="0">
              <a:latin typeface="Comic Sans MS" pitchFamily="66" charset="0"/>
            </a:endParaRPr>
          </a:p>
          <a:p>
            <a:r>
              <a:rPr lang="en-US" sz="2400" dirty="0" smtClean="0">
                <a:latin typeface="Comic Sans MS" pitchFamily="66" charset="0"/>
              </a:rPr>
              <a:t>When the Action is set to </a:t>
            </a:r>
            <a:r>
              <a:rPr lang="en-US" sz="2400" b="1" u="sng" dirty="0" smtClean="0">
                <a:latin typeface="Comic Sans MS" pitchFamily="66" charset="0"/>
              </a:rPr>
              <a:t>Read</a:t>
            </a:r>
            <a:r>
              <a:rPr lang="en-US" sz="2400" dirty="0" smtClean="0">
                <a:latin typeface="Comic Sans MS" pitchFamily="66" charset="0"/>
              </a:rPr>
              <a:t>, the data will be available on either the </a:t>
            </a:r>
            <a:r>
              <a:rPr lang="en-US" sz="2400" u="sng" dirty="0" smtClean="0">
                <a:latin typeface="Comic Sans MS" pitchFamily="66" charset="0"/>
              </a:rPr>
              <a:t>Text out</a:t>
            </a:r>
            <a:r>
              <a:rPr lang="en-US" sz="2400" dirty="0" smtClean="0">
                <a:latin typeface="Comic Sans MS" pitchFamily="66" charset="0"/>
              </a:rPr>
              <a:t> or </a:t>
            </a:r>
            <a:r>
              <a:rPr lang="en-US" sz="2400" u="sng" dirty="0" smtClean="0">
                <a:latin typeface="Comic Sans MS" pitchFamily="66" charset="0"/>
              </a:rPr>
              <a:t>Number out</a:t>
            </a:r>
            <a:r>
              <a:rPr lang="en-US" sz="2400" dirty="0" smtClean="0">
                <a:latin typeface="Comic Sans MS" pitchFamily="66" charset="0"/>
              </a:rPr>
              <a:t> data plug, depending on the Type setting </a:t>
            </a:r>
            <a:endParaRPr lang="en-US" sz="2400" dirty="0">
              <a:latin typeface="Comic Sans MS" pitchFamily="66" charset="0"/>
            </a:endParaRP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0" y="457200"/>
            <a:ext cx="9144000" cy="1066800"/>
          </a:xfrm>
        </p:spPr>
        <p:txBody>
          <a:bodyPr>
            <a:normAutofit/>
          </a:bodyPr>
          <a:lstStyle/>
          <a:p>
            <a:r>
              <a:rPr lang="en-US" sz="2800" u="sng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omic Sans MS" pitchFamily="66" charset="0"/>
              </a:rPr>
              <a:t>3</a:t>
            </a:r>
            <a:r>
              <a:rPr lang="en-US" sz="2800" u="sng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omic Sans MS" pitchFamily="66" charset="0"/>
              </a:rPr>
              <a:t>. File Type: The file type setting tells the block which data type you are using.</a:t>
            </a:r>
            <a:endParaRPr lang="en-US" sz="2800" u="sng" dirty="0">
              <a:solidFill>
                <a:schemeClr val="accent1">
                  <a:lumMod val="60000"/>
                  <a:lumOff val="40000"/>
                </a:schemeClr>
              </a:solidFill>
              <a:latin typeface="Comic Sans MS" pitchFamily="66" charset="0"/>
            </a:endParaRPr>
          </a:p>
        </p:txBody>
      </p:sp>
      <p:pic>
        <p:nvPicPr>
          <p:cNvPr id="5" name="Picture 4"/>
          <p:cNvPicPr/>
          <p:nvPr/>
        </p:nvPicPr>
        <p:blipFill>
          <a:blip r:embed="rId2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v="urn:schemas-microsoft-com:mac:vml" xmlns:mc="http://schemas.openxmlformats.org/markup-compatibility/2006" xmlns:mo="http://schemas.microsoft.com/office/mac/office/2008/main" xmlns:wpc="http://schemas.microsoft.com/office/word/2010/wordprocessingCanvas" xmlns="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5867400" y="1371600"/>
            <a:ext cx="3276600" cy="54864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7" name="Straight Arrow Connector 6"/>
          <p:cNvCxnSpPr/>
          <p:nvPr/>
        </p:nvCxnSpPr>
        <p:spPr>
          <a:xfrm flipV="1">
            <a:off x="5410200" y="5791200"/>
            <a:ext cx="838200" cy="2286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>
            <a:off x="5410200" y="6019800"/>
            <a:ext cx="838200" cy="3048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0" y="2971800"/>
            <a:ext cx="9144000" cy="1066800"/>
          </a:xfrm>
        </p:spPr>
        <p:txBody>
          <a:bodyPr>
            <a:noAutofit/>
          </a:bodyPr>
          <a:lstStyle/>
          <a:p>
            <a:r>
              <a:rPr lang="en-US" sz="7200" b="1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omic Sans MS" pitchFamily="66" charset="0"/>
              </a:rPr>
              <a:t>Lab Activities 1&amp;2 (pages 7 – 11)</a:t>
            </a:r>
            <a:br>
              <a:rPr lang="en-US" sz="7200" b="1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omic Sans MS" pitchFamily="66" charset="0"/>
              </a:rPr>
            </a:br>
            <a:r>
              <a:rPr lang="en-US" sz="7200" b="1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omic Sans MS" pitchFamily="66" charset="0"/>
              </a:rPr>
              <a:t> </a:t>
            </a:r>
            <a:r>
              <a:rPr lang="en-US" sz="8000" b="1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omic Sans MS" pitchFamily="66" charset="0"/>
              </a:rPr>
              <a:t/>
            </a:r>
            <a:br>
              <a:rPr lang="en-US" sz="8000" b="1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omic Sans MS" pitchFamily="66" charset="0"/>
              </a:rPr>
            </a:br>
            <a:r>
              <a:rPr lang="en-US" sz="8000" b="1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omic Sans MS" pitchFamily="66" charset="0"/>
              </a:rPr>
              <a:t>Review Exercise (pages 12 – 13) </a:t>
            </a:r>
            <a:endParaRPr lang="en-US" sz="8000" b="1" dirty="0">
              <a:solidFill>
                <a:schemeClr val="accent1">
                  <a:lumMod val="60000"/>
                  <a:lumOff val="40000"/>
                </a:schemeClr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omic Sans MS" pitchFamily="66" charset="0"/>
              </a:rPr>
              <a:t>Objectives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>
                <a:latin typeface="Comic Sans MS" pitchFamily="66" charset="0"/>
              </a:rPr>
              <a:t>Understand the file access block and its configuration</a:t>
            </a:r>
          </a:p>
          <a:p>
            <a:pPr lvl="0"/>
            <a:r>
              <a:rPr lang="en-US" dirty="0" smtClean="0">
                <a:latin typeface="Comic Sans MS" pitchFamily="66" charset="0"/>
              </a:rPr>
              <a:t>Create and use files inside NXT programs</a:t>
            </a:r>
          </a:p>
          <a:p>
            <a:pPr>
              <a:buNone/>
            </a:pPr>
            <a:endParaRPr lang="en-US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57200"/>
            <a:ext cx="8229600" cy="1066800"/>
          </a:xfrm>
        </p:spPr>
        <p:txBody>
          <a:bodyPr>
            <a:normAutofit/>
          </a:bodyPr>
          <a:lstStyle/>
          <a:p>
            <a:r>
              <a:rPr lang="en-US" sz="44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omic Sans MS" pitchFamily="66" charset="0"/>
              </a:rPr>
              <a:t>Introduction</a:t>
            </a:r>
            <a:endParaRPr lang="en-US" sz="4400" dirty="0">
              <a:solidFill>
                <a:schemeClr val="accent1">
                  <a:lumMod val="60000"/>
                  <a:lumOff val="4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295400"/>
            <a:ext cx="8229600" cy="4325112"/>
          </a:xfrm>
        </p:spPr>
        <p:txBody>
          <a:bodyPr/>
          <a:lstStyle/>
          <a:p>
            <a:r>
              <a:rPr lang="en-US" dirty="0" smtClean="0">
                <a:latin typeface="Comic Sans MS" pitchFamily="66" charset="0"/>
              </a:rPr>
              <a:t>Your computer uses files to store music, pictures, programs, documents, and other kinds of information. </a:t>
            </a:r>
            <a:endParaRPr lang="en-US" dirty="0" smtClean="0">
              <a:latin typeface="Comic Sans MS" pitchFamily="66" charset="0"/>
            </a:endParaRPr>
          </a:p>
          <a:p>
            <a:r>
              <a:rPr lang="en-US" dirty="0" smtClean="0">
                <a:latin typeface="Comic Sans MS" pitchFamily="66" charset="0"/>
              </a:rPr>
              <a:t>The </a:t>
            </a:r>
            <a:r>
              <a:rPr lang="en-US" dirty="0" smtClean="0">
                <a:latin typeface="Comic Sans MS" pitchFamily="66" charset="0"/>
              </a:rPr>
              <a:t>NXT also uses files to store various types of information, such as your programs, images used by the display block, and the sounds used by the sound </a:t>
            </a:r>
            <a:r>
              <a:rPr lang="en-US" dirty="0" smtClean="0">
                <a:latin typeface="Comic Sans MS" pitchFamily="66" charset="0"/>
              </a:rPr>
              <a:t>block.</a:t>
            </a:r>
            <a:endParaRPr lang="en-US" dirty="0">
              <a:latin typeface="Comic Sans MS" pitchFamily="66" charset="0"/>
            </a:endParaRPr>
          </a:p>
        </p:txBody>
      </p:sp>
      <p:pic>
        <p:nvPicPr>
          <p:cNvPr id="4" name="Picture 3"/>
          <p:cNvPicPr/>
          <p:nvPr/>
        </p:nvPicPr>
        <p:blipFill>
          <a:blip r:embed="rId2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="" xmlns:wpc="http://schemas.microsoft.com/office/word/2010/wordprocessingCanvas" xmlns:mo="http://schemas.microsoft.com/office/mac/office/2008/main" xmlns:mc="http://schemas.openxmlformats.org/markup-compatibility/2006" xmlns:mv="urn:schemas-microsoft-com:mac:vml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0" y="4953001"/>
            <a:ext cx="2590800" cy="1905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/>
          <p:cNvPicPr/>
          <p:nvPr/>
        </p:nvPicPr>
        <p:blipFill>
          <a:blip r:embed="rId3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="" xmlns:wpc="http://schemas.microsoft.com/office/word/2010/wordprocessingCanvas" xmlns:mo="http://schemas.microsoft.com/office/mac/office/2008/main" xmlns:mc="http://schemas.openxmlformats.org/markup-compatibility/2006" xmlns:mv="urn:schemas-microsoft-com:mac:vml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2743200" y="4953000"/>
            <a:ext cx="3429000" cy="1905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5"/>
          <p:cNvPicPr/>
          <p:nvPr/>
        </p:nvPicPr>
        <p:blipFill>
          <a:blip r:embed="rId4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="" xmlns:wpc="http://schemas.microsoft.com/office/word/2010/wordprocessingCanvas" xmlns:mo="http://schemas.microsoft.com/office/mac/office/2008/main" xmlns:mc="http://schemas.openxmlformats.org/markup-compatibility/2006" xmlns:mv="urn:schemas-microsoft-com:mac:vml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6477000" y="5029201"/>
            <a:ext cx="1752600" cy="1828800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TextBox 6"/>
          <p:cNvSpPr txBox="1"/>
          <p:nvPr/>
        </p:nvSpPr>
        <p:spPr>
          <a:xfrm>
            <a:off x="2057400" y="4552890"/>
            <a:ext cx="6934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u="sng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omic Sans MS" pitchFamily="66" charset="0"/>
              </a:rPr>
              <a:t>Types of Info stored in the NXT: </a:t>
            </a:r>
            <a:endParaRPr lang="en-US" sz="2000" b="1" u="sng" dirty="0">
              <a:solidFill>
                <a:schemeClr val="accent1">
                  <a:lumMod val="60000"/>
                  <a:lumOff val="40000"/>
                </a:schemeClr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838200"/>
            <a:ext cx="9144000" cy="10668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omic Sans MS" pitchFamily="66" charset="0"/>
              </a:rPr>
              <a:t>Files in NXT-G programs can be used to:</a:t>
            </a:r>
            <a:br>
              <a:rPr lang="en-US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omic Sans MS" pitchFamily="66" charset="0"/>
              </a:rPr>
            </a:b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694688"/>
            <a:ext cx="9144000" cy="5163312"/>
          </a:xfrm>
        </p:spPr>
        <p:txBody>
          <a:bodyPr>
            <a:normAutofit/>
          </a:bodyPr>
          <a:lstStyle/>
          <a:p>
            <a:pPr lvl="0"/>
            <a:r>
              <a:rPr lang="en-US" u="sng" dirty="0" smtClean="0">
                <a:latin typeface="Comic Sans MS" pitchFamily="66" charset="0"/>
              </a:rPr>
              <a:t>Store </a:t>
            </a:r>
            <a:r>
              <a:rPr lang="en-US" u="sng" dirty="0" smtClean="0">
                <a:latin typeface="Comic Sans MS" pitchFamily="66" charset="0"/>
              </a:rPr>
              <a:t>data collected by the program as it runs</a:t>
            </a:r>
            <a:r>
              <a:rPr lang="en-US" dirty="0" smtClean="0">
                <a:latin typeface="Comic Sans MS" pitchFamily="66" charset="0"/>
              </a:rPr>
              <a:t>. </a:t>
            </a:r>
            <a:r>
              <a:rPr lang="en-US" i="1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omic Sans MS" pitchFamily="66" charset="0"/>
              </a:rPr>
              <a:t>For example</a:t>
            </a:r>
            <a:r>
              <a:rPr lang="en-US" dirty="0" smtClean="0">
                <a:latin typeface="Comic Sans MS" pitchFamily="66" charset="0"/>
              </a:rPr>
              <a:t>, storing high scores for a game, or a map generated by a maze-solving robot</a:t>
            </a:r>
            <a:r>
              <a:rPr lang="en-US" dirty="0" smtClean="0">
                <a:latin typeface="Comic Sans MS" pitchFamily="66" charset="0"/>
              </a:rPr>
              <a:t>.</a:t>
            </a:r>
          </a:p>
          <a:p>
            <a:pPr lvl="0">
              <a:buNone/>
            </a:pPr>
            <a:endParaRPr lang="en-US" dirty="0" smtClean="0">
              <a:latin typeface="Comic Sans MS" pitchFamily="66" charset="0"/>
            </a:endParaRPr>
          </a:p>
          <a:p>
            <a:pPr lvl="0"/>
            <a:r>
              <a:rPr lang="en-US" u="sng" dirty="0" smtClean="0">
                <a:latin typeface="Comic Sans MS" pitchFamily="66" charset="0"/>
              </a:rPr>
              <a:t>Store program settings such as the speed the robot should use or trigger values for sensors</a:t>
            </a:r>
            <a:r>
              <a:rPr lang="en-US" dirty="0" smtClean="0">
                <a:latin typeface="Comic Sans MS" pitchFamily="66" charset="0"/>
              </a:rPr>
              <a:t>.</a:t>
            </a:r>
          </a:p>
          <a:p>
            <a:pPr lvl="0">
              <a:buNone/>
            </a:pPr>
            <a:endParaRPr lang="en-US" dirty="0" smtClean="0">
              <a:latin typeface="Comic Sans MS" pitchFamily="66" charset="0"/>
            </a:endParaRPr>
          </a:p>
          <a:p>
            <a:pPr lvl="0"/>
            <a:r>
              <a:rPr lang="en-US" u="sng" dirty="0" smtClean="0">
                <a:latin typeface="Comic Sans MS" pitchFamily="66" charset="0"/>
              </a:rPr>
              <a:t>Collect sensor data as part of an experiment or a test program</a:t>
            </a:r>
            <a:r>
              <a:rPr lang="en-US" dirty="0" smtClean="0">
                <a:latin typeface="Comic Sans MS" pitchFamily="66" charset="0"/>
              </a:rPr>
              <a:t>. </a:t>
            </a:r>
            <a:r>
              <a:rPr lang="en-US" i="1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omic Sans MS" pitchFamily="66" charset="0"/>
              </a:rPr>
              <a:t>For example</a:t>
            </a:r>
            <a:r>
              <a:rPr lang="en-US" dirty="0" smtClean="0">
                <a:latin typeface="Comic Sans MS" pitchFamily="66" charset="0"/>
              </a:rPr>
              <a:t>, collecting weather information from sensors.</a:t>
            </a:r>
          </a:p>
          <a:p>
            <a:endParaRPr lang="en-US" dirty="0">
              <a:latin typeface="Comic Sans MS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220200" y="990600"/>
            <a:ext cx="7162800" cy="95410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accent1">
                    <a:lumMod val="60000"/>
                    <a:lumOff val="40000"/>
                  </a:schemeClr>
                </a:solidFill>
                <a:latin typeface="Comic Sans MS" pitchFamily="66" charset="0"/>
              </a:rPr>
              <a:t>In this module, you will learn how to create and use files in NXT programs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4 -0.00278 L -0.96667 0.30833 " pathEditMode="relative" ptsTypes="AA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304800"/>
            <a:ext cx="8229600" cy="1066800"/>
          </a:xfrm>
        </p:spPr>
        <p:txBody>
          <a:bodyPr/>
          <a:lstStyle/>
          <a:p>
            <a:r>
              <a:rPr lang="en-US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omic Sans MS" pitchFamily="66" charset="0"/>
              </a:rPr>
              <a:t>File Access Block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143000"/>
            <a:ext cx="5791200" cy="4800600"/>
          </a:xfrm>
        </p:spPr>
        <p:txBody>
          <a:bodyPr>
            <a:noAutofit/>
          </a:bodyPr>
          <a:lstStyle/>
          <a:p>
            <a:r>
              <a:rPr lang="en-US" sz="2400" u="sng" dirty="0" smtClean="0">
                <a:latin typeface="Comic Sans MS" pitchFamily="66" charset="0"/>
              </a:rPr>
              <a:t>The File Access block allows you to create your own files on the NXT</a:t>
            </a:r>
            <a:r>
              <a:rPr lang="en-US" sz="2400" dirty="0" smtClean="0">
                <a:latin typeface="Comic Sans MS" pitchFamily="66" charset="0"/>
              </a:rPr>
              <a:t>. </a:t>
            </a:r>
            <a:endParaRPr lang="en-US" sz="2400" dirty="0" smtClean="0">
              <a:latin typeface="Comic Sans MS" pitchFamily="66" charset="0"/>
            </a:endParaRPr>
          </a:p>
          <a:p>
            <a:r>
              <a:rPr lang="en-US" sz="2400" dirty="0" smtClean="0">
                <a:latin typeface="Comic Sans MS" pitchFamily="66" charset="0"/>
              </a:rPr>
              <a:t>Such </a:t>
            </a:r>
            <a:r>
              <a:rPr lang="en-US" sz="2400" dirty="0" smtClean="0">
                <a:latin typeface="Comic Sans MS" pitchFamily="66" charset="0"/>
              </a:rPr>
              <a:t>files can be used to </a:t>
            </a:r>
            <a:r>
              <a:rPr lang="en-US" sz="2400" b="1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omic Sans MS" pitchFamily="66" charset="0"/>
              </a:rPr>
              <a:t>store</a:t>
            </a:r>
            <a:r>
              <a:rPr lang="en-US" sz="2400" dirty="0" smtClean="0">
                <a:latin typeface="Comic Sans MS" pitchFamily="66" charset="0"/>
              </a:rPr>
              <a:t> any data that your programs use. </a:t>
            </a:r>
            <a:r>
              <a:rPr lang="en-US" sz="24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omic Sans MS" pitchFamily="66" charset="0"/>
              </a:rPr>
              <a:t>For Example</a:t>
            </a:r>
            <a:r>
              <a:rPr lang="en-US" sz="2400" dirty="0" smtClean="0">
                <a:latin typeface="Comic Sans MS" pitchFamily="66" charset="0"/>
              </a:rPr>
              <a:t>, you can store the values of the sensors to analyze and process them. </a:t>
            </a:r>
          </a:p>
          <a:p>
            <a:r>
              <a:rPr lang="en-US" sz="2400" dirty="0" smtClean="0">
                <a:latin typeface="Comic Sans MS" pitchFamily="66" charset="0"/>
              </a:rPr>
              <a:t>File Access block can be found in the </a:t>
            </a:r>
            <a:r>
              <a:rPr lang="en-US" sz="24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omic Sans MS" pitchFamily="66" charset="0"/>
              </a:rPr>
              <a:t>Advanced group on the Complete </a:t>
            </a:r>
            <a:r>
              <a:rPr lang="en-US" sz="24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omic Sans MS" pitchFamily="66" charset="0"/>
              </a:rPr>
              <a:t>Palette. </a:t>
            </a:r>
            <a:endParaRPr lang="en-US" sz="2400" dirty="0" smtClean="0">
              <a:latin typeface="Comic Sans MS" pitchFamily="66" charset="0"/>
            </a:endParaRPr>
          </a:p>
          <a:p>
            <a:endParaRPr lang="en-US" sz="2400" dirty="0">
              <a:latin typeface="Comic Sans MS" pitchFamily="66" charset="0"/>
            </a:endParaRPr>
          </a:p>
        </p:txBody>
      </p:sp>
      <p:pic>
        <p:nvPicPr>
          <p:cNvPr id="4" name="Picture 3"/>
          <p:cNvPicPr/>
          <p:nvPr/>
        </p:nvPicPr>
        <p:blipFill>
          <a:blip r:embed="rId2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v="urn:schemas-microsoft-com:mac:vml" xmlns:mc="http://schemas.openxmlformats.org/markup-compatibility/2006" xmlns:mo="http://schemas.microsoft.com/office/mac/office/2008/main" xmlns:wpc="http://schemas.microsoft.com/office/word/2010/wordprocessingCanvas" xmlns="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381000" y="5181600"/>
            <a:ext cx="8153400" cy="1371600"/>
          </a:xfrm>
          <a:prstGeom prst="rect">
            <a:avLst/>
          </a:prstGeom>
          <a:noFill/>
          <a:ln>
            <a:noFill/>
          </a:ln>
        </p:spPr>
      </p:pic>
      <p:sp>
        <p:nvSpPr>
          <p:cNvPr id="14344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pSp>
        <p:nvGrpSpPr>
          <p:cNvPr id="14337" name="Group 40"/>
          <p:cNvGrpSpPr>
            <a:grpSpLocks/>
          </p:cNvGrpSpPr>
          <p:nvPr/>
        </p:nvGrpSpPr>
        <p:grpSpPr bwMode="auto">
          <a:xfrm>
            <a:off x="5334000" y="1752600"/>
            <a:ext cx="4038600" cy="2514600"/>
            <a:chOff x="0" y="0"/>
            <a:chExt cx="2529064" cy="968375"/>
          </a:xfrm>
        </p:grpSpPr>
        <p:grpSp>
          <p:nvGrpSpPr>
            <p:cNvPr id="2250" name="Group 2250"/>
            <p:cNvGrpSpPr>
              <a:grpSpLocks/>
            </p:cNvGrpSpPr>
            <p:nvPr/>
          </p:nvGrpSpPr>
          <p:grpSpPr bwMode="auto">
            <a:xfrm>
              <a:off x="0" y="419352"/>
              <a:ext cx="2515730" cy="272415"/>
              <a:chOff x="0" y="419352"/>
              <a:chExt cx="2515730" cy="272415"/>
            </a:xfrm>
          </p:grpSpPr>
          <p:sp>
            <p:nvSpPr>
              <p:cNvPr id="2251" name="Text Box 2251"/>
              <p:cNvSpPr txBox="1">
                <a:spLocks noChangeArrowheads="1"/>
              </p:cNvSpPr>
              <p:nvPr/>
            </p:nvSpPr>
            <p:spPr bwMode="auto">
              <a:xfrm>
                <a:off x="1942357" y="419352"/>
                <a:ext cx="573373" cy="27241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91440" tIns="45720" rIns="91440" bIns="4572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ea typeface="Times New Roman" pitchFamily="18" charset="0"/>
                    <a:cs typeface="Arial" pitchFamily="34" charset="0"/>
                  </a:rPr>
                  <a:t>Action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252" name="Text Box 2252"/>
              <p:cNvSpPr txBox="1">
                <a:spLocks noChangeArrowheads="1"/>
              </p:cNvSpPr>
              <p:nvPr/>
            </p:nvSpPr>
            <p:spPr bwMode="auto">
              <a:xfrm>
                <a:off x="0" y="419352"/>
                <a:ext cx="725765" cy="27241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91440" tIns="45720" rIns="91440" bIns="4572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ea typeface="Times New Roman" pitchFamily="18" charset="0"/>
                    <a:cs typeface="Arial" pitchFamily="34" charset="0"/>
                  </a:rPr>
                  <a:t>File Type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</p:grpSp>
        <p:pic>
          <p:nvPicPr>
            <p:cNvPr id="2253" name="Picture 2253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797198" y="0"/>
              <a:ext cx="968375" cy="968375"/>
            </a:xfrm>
            <a:prstGeom prst="rect">
              <a:avLst/>
            </a:prstGeom>
            <a:noFill/>
          </p:spPr>
        </p:pic>
        <p:sp>
          <p:nvSpPr>
            <p:cNvPr id="2254" name="Straight Arrow Connector 2254"/>
            <p:cNvSpPr>
              <a:spLocks noChangeShapeType="1"/>
            </p:cNvSpPr>
            <p:nvPr/>
          </p:nvSpPr>
          <p:spPr bwMode="auto">
            <a:xfrm flipH="1">
              <a:off x="1759701" y="785730"/>
              <a:ext cx="769363" cy="0"/>
            </a:xfrm>
            <a:prstGeom prst="straightConnector1">
              <a:avLst/>
            </a:prstGeom>
            <a:noFill/>
            <a:ln w="25400">
              <a:solidFill>
                <a:srgbClr val="4F81BD"/>
              </a:solidFill>
              <a:round/>
              <a:headEnd/>
              <a:tailEnd type="arrow" w="med" len="med"/>
            </a:ln>
            <a:effectLst>
              <a:outerShdw dist="20000" dir="5400000" rotWithShape="0">
                <a:srgbClr val="808080">
                  <a:alpha val="37999"/>
                </a:srgb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5" name="Straight Arrow Connector 2255"/>
            <p:cNvSpPr>
              <a:spLocks noChangeShapeType="1"/>
            </p:cNvSpPr>
            <p:nvPr/>
          </p:nvSpPr>
          <p:spPr bwMode="auto">
            <a:xfrm>
              <a:off x="130813" y="768404"/>
              <a:ext cx="895488" cy="0"/>
            </a:xfrm>
            <a:prstGeom prst="straightConnector1">
              <a:avLst/>
            </a:prstGeom>
            <a:noFill/>
            <a:ln w="25400">
              <a:solidFill>
                <a:srgbClr val="4F81BD"/>
              </a:solidFill>
              <a:round/>
              <a:headEnd/>
              <a:tailEnd type="arrow" w="med" len="med"/>
            </a:ln>
            <a:effectLst>
              <a:outerShdw dist="20000" dir="5400000" rotWithShape="0">
                <a:srgbClr val="808080">
                  <a:alpha val="37999"/>
                </a:srgb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295400"/>
            <a:ext cx="8229600" cy="4325112"/>
          </a:xfrm>
        </p:spPr>
        <p:txBody>
          <a:bodyPr/>
          <a:lstStyle/>
          <a:p>
            <a:r>
              <a:rPr lang="en-US" dirty="0" smtClean="0">
                <a:latin typeface="Comic Sans MS" pitchFamily="66" charset="0"/>
              </a:rPr>
              <a:t>The File Access block can be configured using either the </a:t>
            </a:r>
            <a:r>
              <a:rPr lang="en-US" u="sng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omic Sans MS" pitchFamily="66" charset="0"/>
              </a:rPr>
              <a:t>C</a:t>
            </a:r>
            <a:r>
              <a:rPr lang="en-US" u="sng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omic Sans MS" pitchFamily="66" charset="0"/>
              </a:rPr>
              <a:t>onfiguration Panel </a:t>
            </a:r>
            <a:r>
              <a:rPr lang="en-US" dirty="0" smtClean="0">
                <a:latin typeface="Comic Sans MS" pitchFamily="66" charset="0"/>
              </a:rPr>
              <a:t>OR </a:t>
            </a:r>
            <a:r>
              <a:rPr lang="en-US" u="sng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omic Sans MS" pitchFamily="66" charset="0"/>
              </a:rPr>
              <a:t>data </a:t>
            </a:r>
            <a:r>
              <a:rPr lang="en-US" u="sng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omic Sans MS" pitchFamily="66" charset="0"/>
              </a:rPr>
              <a:t>wires</a:t>
            </a:r>
            <a:r>
              <a:rPr lang="en-US" dirty="0" smtClean="0">
                <a:latin typeface="Comic Sans MS" pitchFamily="66" charset="0"/>
              </a:rPr>
              <a:t>. </a:t>
            </a:r>
            <a:endParaRPr lang="en-US" dirty="0" smtClean="0">
              <a:latin typeface="Comic Sans MS" pitchFamily="66" charset="0"/>
            </a:endParaRPr>
          </a:p>
          <a:p>
            <a:endParaRPr lang="en-US" dirty="0">
              <a:latin typeface="Comic Sans MS" pitchFamily="66" charset="0"/>
            </a:endParaRPr>
          </a:p>
        </p:txBody>
      </p:sp>
      <p:pic>
        <p:nvPicPr>
          <p:cNvPr id="4" name="Picture 3"/>
          <p:cNvPicPr/>
          <p:nvPr/>
        </p:nvPicPr>
        <p:blipFill>
          <a:blip r:embed="rId2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v="urn:schemas-microsoft-com:mac:vml" xmlns:mc="http://schemas.openxmlformats.org/markup-compatibility/2006" xmlns:mo="http://schemas.microsoft.com/office/mac/office/2008/main" xmlns:wpc="http://schemas.microsoft.com/office/word/2010/wordprocessingCanvas" xmlns="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152400" y="2819400"/>
            <a:ext cx="6400800" cy="2438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/>
          <p:cNvPicPr/>
          <p:nvPr/>
        </p:nvPicPr>
        <p:blipFill>
          <a:blip r:embed="rId3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v="urn:schemas-microsoft-com:mac:vml" xmlns:mc="http://schemas.openxmlformats.org/markup-compatibility/2006" xmlns:mo="http://schemas.microsoft.com/office/mac/office/2008/main" xmlns:wpc="http://schemas.microsoft.com/office/word/2010/wordprocessingCanvas" xmlns="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6781800" y="2819400"/>
            <a:ext cx="2057400" cy="365760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304800" y="304800"/>
            <a:ext cx="8229600" cy="1066800"/>
          </a:xfrm>
        </p:spPr>
        <p:txBody>
          <a:bodyPr/>
          <a:lstStyle/>
          <a:p>
            <a:r>
              <a:rPr lang="en-US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omic Sans MS" pitchFamily="66" charset="0"/>
              </a:rPr>
              <a:t>File Access Block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Comic Sans MS" pitchFamily="66" charset="0"/>
            </a:endParaRPr>
          </a:p>
        </p:txBody>
      </p:sp>
      <p:cxnSp>
        <p:nvCxnSpPr>
          <p:cNvPr id="8" name="Straight Arrow Connector 7"/>
          <p:cNvCxnSpPr/>
          <p:nvPr/>
        </p:nvCxnSpPr>
        <p:spPr>
          <a:xfrm flipH="1">
            <a:off x="2514600" y="2133600"/>
            <a:ext cx="914400" cy="6858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>
            <a:endCxn id="5" idx="0"/>
          </p:cNvCxnSpPr>
          <p:nvPr/>
        </p:nvCxnSpPr>
        <p:spPr>
          <a:xfrm>
            <a:off x="7162800" y="2133600"/>
            <a:ext cx="647700" cy="6858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447800"/>
            <a:ext cx="8229600" cy="4325112"/>
          </a:xfrm>
        </p:spPr>
        <p:txBody>
          <a:bodyPr>
            <a:normAutofit/>
          </a:bodyPr>
          <a:lstStyle/>
          <a:p>
            <a:r>
              <a:rPr lang="en-US" sz="3200" dirty="0" smtClean="0">
                <a:latin typeface="Comic Sans MS" pitchFamily="66" charset="0"/>
              </a:rPr>
              <a:t>To use the File Access block, you must set the following parameters: </a:t>
            </a:r>
            <a:endParaRPr lang="en-US" sz="3200" dirty="0" smtClean="0">
              <a:latin typeface="Comic Sans MS" pitchFamily="66" charset="0"/>
            </a:endParaRPr>
          </a:p>
          <a:p>
            <a:pPr>
              <a:buNone/>
            </a:pPr>
            <a:r>
              <a:rPr lang="en-US" sz="3200" dirty="0" smtClean="0">
                <a:latin typeface="Comic Sans MS" pitchFamily="66" charset="0"/>
              </a:rPr>
              <a:t>1. Action</a:t>
            </a:r>
          </a:p>
          <a:p>
            <a:pPr>
              <a:buNone/>
            </a:pPr>
            <a:r>
              <a:rPr lang="en-US" sz="3200" dirty="0" smtClean="0">
                <a:latin typeface="Comic Sans MS" pitchFamily="66" charset="0"/>
              </a:rPr>
              <a:t>2. File </a:t>
            </a:r>
            <a:r>
              <a:rPr lang="en-US" sz="3200" dirty="0" smtClean="0">
                <a:latin typeface="Comic Sans MS" pitchFamily="66" charset="0"/>
              </a:rPr>
              <a:t>Name </a:t>
            </a:r>
            <a:endParaRPr lang="en-US" sz="3200" dirty="0" smtClean="0">
              <a:latin typeface="Comic Sans MS" pitchFamily="66" charset="0"/>
            </a:endParaRPr>
          </a:p>
          <a:p>
            <a:pPr>
              <a:buNone/>
            </a:pPr>
            <a:r>
              <a:rPr lang="en-US" sz="3200" dirty="0" smtClean="0">
                <a:latin typeface="Comic Sans MS" pitchFamily="66" charset="0"/>
              </a:rPr>
              <a:t>3. File </a:t>
            </a:r>
            <a:r>
              <a:rPr lang="en-US" sz="3200" dirty="0" smtClean="0">
                <a:latin typeface="Comic Sans MS" pitchFamily="66" charset="0"/>
              </a:rPr>
              <a:t>Type</a:t>
            </a:r>
            <a:endParaRPr lang="en-US" sz="3200" dirty="0">
              <a:latin typeface="Comic Sans MS" pitchFamily="66" charset="0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304800" y="4572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How to use the File Access Block</a:t>
            </a:r>
            <a:endParaRPr kumimoji="0" lang="en-US" sz="4000" b="0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lumMod val="60000"/>
                  <a:lumOff val="40000"/>
                </a:schemeClr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  <p:pic>
        <p:nvPicPr>
          <p:cNvPr id="5" name="Picture 4"/>
          <p:cNvPicPr/>
          <p:nvPr/>
        </p:nvPicPr>
        <p:blipFill>
          <a:blip r:embed="rId2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v="urn:schemas-microsoft-com:mac:vml" xmlns:mc="http://schemas.openxmlformats.org/markup-compatibility/2006" xmlns:mo="http://schemas.microsoft.com/office/mac/office/2008/main" xmlns:wpc="http://schemas.microsoft.com/office/word/2010/wordprocessingCanvas" xmlns="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0" y="4267200"/>
            <a:ext cx="9144000" cy="2590800"/>
          </a:xfrm>
          <a:prstGeom prst="rect">
            <a:avLst/>
          </a:prstGeom>
          <a:noFill/>
          <a:ln>
            <a:noFill/>
          </a:ln>
        </p:spPr>
      </p:pic>
      <p:sp>
        <p:nvSpPr>
          <p:cNvPr id="20488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pSp>
        <p:nvGrpSpPr>
          <p:cNvPr id="20481" name="Group 40"/>
          <p:cNvGrpSpPr>
            <a:grpSpLocks/>
          </p:cNvGrpSpPr>
          <p:nvPr/>
        </p:nvGrpSpPr>
        <p:grpSpPr bwMode="auto">
          <a:xfrm>
            <a:off x="4800600" y="2362200"/>
            <a:ext cx="4495800" cy="1905000"/>
            <a:chOff x="0" y="0"/>
            <a:chExt cx="2529064" cy="968375"/>
          </a:xfrm>
        </p:grpSpPr>
        <p:grpSp>
          <p:nvGrpSpPr>
            <p:cNvPr id="2250" name="Group 2250"/>
            <p:cNvGrpSpPr>
              <a:grpSpLocks/>
            </p:cNvGrpSpPr>
            <p:nvPr/>
          </p:nvGrpSpPr>
          <p:grpSpPr bwMode="auto">
            <a:xfrm>
              <a:off x="0" y="419352"/>
              <a:ext cx="2515730" cy="272415"/>
              <a:chOff x="0" y="419352"/>
              <a:chExt cx="2515730" cy="272415"/>
            </a:xfrm>
          </p:grpSpPr>
          <p:sp>
            <p:nvSpPr>
              <p:cNvPr id="2251" name="Text Box 2251"/>
              <p:cNvSpPr txBox="1">
                <a:spLocks noChangeArrowheads="1"/>
              </p:cNvSpPr>
              <p:nvPr/>
            </p:nvSpPr>
            <p:spPr bwMode="auto">
              <a:xfrm>
                <a:off x="1942357" y="419352"/>
                <a:ext cx="573373" cy="27241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91440" tIns="45720" rIns="91440" bIns="4572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ea typeface="Times New Roman" pitchFamily="18" charset="0"/>
                    <a:cs typeface="Arial" pitchFamily="34" charset="0"/>
                  </a:rPr>
                  <a:t>Action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252" name="Text Box 2252"/>
              <p:cNvSpPr txBox="1">
                <a:spLocks noChangeArrowheads="1"/>
              </p:cNvSpPr>
              <p:nvPr/>
            </p:nvSpPr>
            <p:spPr bwMode="auto">
              <a:xfrm>
                <a:off x="0" y="419352"/>
                <a:ext cx="725765" cy="27241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91440" tIns="45720" rIns="91440" bIns="4572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ea typeface="Times New Roman" pitchFamily="18" charset="0"/>
                    <a:cs typeface="Arial" pitchFamily="34" charset="0"/>
                  </a:rPr>
                  <a:t>File Type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</p:grpSp>
        <p:pic>
          <p:nvPicPr>
            <p:cNvPr id="2253" name="Picture 2253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752249" y="0"/>
              <a:ext cx="968375" cy="968375"/>
            </a:xfrm>
            <a:prstGeom prst="rect">
              <a:avLst/>
            </a:prstGeom>
            <a:noFill/>
          </p:spPr>
        </p:pic>
        <p:sp>
          <p:nvSpPr>
            <p:cNvPr id="2254" name="Straight Arrow Connector 2254"/>
            <p:cNvSpPr>
              <a:spLocks noChangeShapeType="1"/>
            </p:cNvSpPr>
            <p:nvPr/>
          </p:nvSpPr>
          <p:spPr bwMode="auto">
            <a:xfrm flipH="1">
              <a:off x="1759701" y="785730"/>
              <a:ext cx="769363" cy="0"/>
            </a:xfrm>
            <a:prstGeom prst="straightConnector1">
              <a:avLst/>
            </a:prstGeom>
            <a:noFill/>
            <a:ln w="25400">
              <a:solidFill>
                <a:srgbClr val="4F81BD"/>
              </a:solidFill>
              <a:round/>
              <a:headEnd/>
              <a:tailEnd type="arrow" w="med" len="med"/>
            </a:ln>
            <a:effectLst>
              <a:outerShdw dist="20000" dir="5400000" rotWithShape="0">
                <a:srgbClr val="808080">
                  <a:alpha val="37999"/>
                </a:srgb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5" name="Straight Arrow Connector 2255"/>
            <p:cNvSpPr>
              <a:spLocks noChangeShapeType="1"/>
            </p:cNvSpPr>
            <p:nvPr/>
          </p:nvSpPr>
          <p:spPr bwMode="auto">
            <a:xfrm>
              <a:off x="130813" y="768404"/>
              <a:ext cx="895488" cy="0"/>
            </a:xfrm>
            <a:prstGeom prst="straightConnector1">
              <a:avLst/>
            </a:prstGeom>
            <a:noFill/>
            <a:ln w="25400">
              <a:solidFill>
                <a:srgbClr val="4F81BD"/>
              </a:solidFill>
              <a:round/>
              <a:headEnd/>
              <a:tailEnd type="arrow" w="med" len="med"/>
            </a:ln>
            <a:effectLst>
              <a:outerShdw dist="20000" dir="5400000" rotWithShape="0">
                <a:srgbClr val="808080">
                  <a:alpha val="37999"/>
                </a:srgb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533400"/>
            <a:ext cx="9144000" cy="1066800"/>
          </a:xfrm>
        </p:spPr>
        <p:txBody>
          <a:bodyPr>
            <a:normAutofit/>
          </a:bodyPr>
          <a:lstStyle/>
          <a:p>
            <a:r>
              <a:rPr lang="en-US" sz="3200" u="sng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omic Sans MS" pitchFamily="66" charset="0"/>
              </a:rPr>
              <a:t>1. </a:t>
            </a:r>
            <a:r>
              <a:rPr lang="en-US" sz="3200" u="sng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omic Sans MS" pitchFamily="66" charset="0"/>
              </a:rPr>
              <a:t>Action</a:t>
            </a:r>
            <a:r>
              <a:rPr lang="en-US" sz="3200" u="sng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omic Sans MS" pitchFamily="66" charset="0"/>
              </a:rPr>
              <a:t> The Action setting tells the block what you want to do with the file. </a:t>
            </a:r>
            <a:endParaRPr lang="en-US" sz="3200" u="sng" dirty="0">
              <a:solidFill>
                <a:schemeClr val="accent1">
                  <a:lumMod val="60000"/>
                  <a:lumOff val="4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4325112"/>
          </a:xfrm>
        </p:spPr>
        <p:txBody>
          <a:bodyPr>
            <a:noAutofit/>
          </a:bodyPr>
          <a:lstStyle/>
          <a:p>
            <a:pPr lvl="0"/>
            <a:r>
              <a:rPr lang="en-US" sz="2400" dirty="0" smtClean="0">
                <a:latin typeface="Comic Sans MS" pitchFamily="66" charset="0"/>
              </a:rPr>
              <a:t>You </a:t>
            </a:r>
            <a:r>
              <a:rPr lang="en-US" sz="2400" dirty="0" smtClean="0">
                <a:latin typeface="Comic Sans MS" pitchFamily="66" charset="0"/>
              </a:rPr>
              <a:t>can do the following four operations:</a:t>
            </a:r>
          </a:p>
          <a:p>
            <a:pPr lvl="0">
              <a:buNone/>
            </a:pPr>
            <a:r>
              <a:rPr lang="en-US" sz="2400" b="1" dirty="0" smtClean="0">
                <a:latin typeface="Comic Sans MS" pitchFamily="66" charset="0"/>
              </a:rPr>
              <a:t>1. Write</a:t>
            </a:r>
            <a:r>
              <a:rPr lang="en-US" sz="2400" b="1" dirty="0" smtClean="0">
                <a:latin typeface="Comic Sans MS" pitchFamily="66" charset="0"/>
              </a:rPr>
              <a:t>:</a:t>
            </a:r>
            <a:r>
              <a:rPr lang="en-US" sz="2400" dirty="0" smtClean="0">
                <a:latin typeface="Comic Sans MS" pitchFamily="66" charset="0"/>
              </a:rPr>
              <a:t> </a:t>
            </a:r>
            <a:r>
              <a:rPr lang="en-US" sz="2400" u="sng" dirty="0" smtClean="0">
                <a:latin typeface="Comic Sans MS" pitchFamily="66" charset="0"/>
              </a:rPr>
              <a:t>Stores information in a file</a:t>
            </a:r>
            <a:r>
              <a:rPr lang="en-US" sz="2400" dirty="0" smtClean="0">
                <a:latin typeface="Comic Sans MS" pitchFamily="66" charset="0"/>
              </a:rPr>
              <a:t>. If the file doesn’t exist, the access block will create one; otherwise, the new data is added on at the end of the existing file.</a:t>
            </a:r>
          </a:p>
          <a:p>
            <a:pPr lvl="0">
              <a:buNone/>
            </a:pPr>
            <a:r>
              <a:rPr lang="en-US" sz="2400" b="1" dirty="0" smtClean="0">
                <a:latin typeface="Comic Sans MS" pitchFamily="66" charset="0"/>
              </a:rPr>
              <a:t>2. Read</a:t>
            </a:r>
            <a:r>
              <a:rPr lang="en-US" sz="2400" b="1" dirty="0" smtClean="0">
                <a:latin typeface="Comic Sans MS" pitchFamily="66" charset="0"/>
              </a:rPr>
              <a:t>:</a:t>
            </a:r>
            <a:r>
              <a:rPr lang="en-US" sz="2400" dirty="0" smtClean="0">
                <a:latin typeface="Comic Sans MS" pitchFamily="66" charset="0"/>
              </a:rPr>
              <a:t>  </a:t>
            </a:r>
            <a:r>
              <a:rPr lang="en-US" sz="2400" u="sng" dirty="0" smtClean="0">
                <a:latin typeface="Comic Sans MS" pitchFamily="66" charset="0"/>
              </a:rPr>
              <a:t>Retrieves information from a file</a:t>
            </a:r>
            <a:r>
              <a:rPr lang="en-US" sz="2400" dirty="0" smtClean="0">
                <a:latin typeface="Comic Sans MS" pitchFamily="66" charset="0"/>
              </a:rPr>
              <a:t>. The value read from the file is passed to other blocks in the program using a data wire (Text or Number data wire)</a:t>
            </a:r>
          </a:p>
          <a:p>
            <a:pPr lvl="0">
              <a:buNone/>
            </a:pPr>
            <a:r>
              <a:rPr lang="en-US" sz="2400" b="1" dirty="0" smtClean="0">
                <a:latin typeface="Comic Sans MS" pitchFamily="66" charset="0"/>
              </a:rPr>
              <a:t>3. Delete</a:t>
            </a:r>
            <a:r>
              <a:rPr lang="en-US" sz="2400" b="1" dirty="0" smtClean="0">
                <a:latin typeface="Comic Sans MS" pitchFamily="66" charset="0"/>
              </a:rPr>
              <a:t>: </a:t>
            </a:r>
            <a:r>
              <a:rPr lang="en-US" sz="2400" dirty="0" smtClean="0">
                <a:latin typeface="Comic Sans MS" pitchFamily="66" charset="0"/>
              </a:rPr>
              <a:t> </a:t>
            </a:r>
            <a:r>
              <a:rPr lang="en-US" sz="2400" u="sng" dirty="0" smtClean="0">
                <a:latin typeface="Comic Sans MS" pitchFamily="66" charset="0"/>
              </a:rPr>
              <a:t>Deletes a file</a:t>
            </a:r>
            <a:r>
              <a:rPr lang="en-US" sz="2400" dirty="0" smtClean="0">
                <a:latin typeface="Comic Sans MS" pitchFamily="66" charset="0"/>
              </a:rPr>
              <a:t>. You delete a file if you want to replace the information in it. </a:t>
            </a:r>
            <a:r>
              <a:rPr lang="en-US" sz="2400" b="1" i="1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omic Sans MS" pitchFamily="66" charset="0"/>
              </a:rPr>
              <a:t>For example</a:t>
            </a:r>
            <a:r>
              <a:rPr lang="en-US" sz="2400" dirty="0" smtClean="0">
                <a:latin typeface="Comic Sans MS" pitchFamily="66" charset="0"/>
              </a:rPr>
              <a:t>, if you want to set the high score of a game, you need first to delete the file and then write the new value. </a:t>
            </a:r>
          </a:p>
          <a:p>
            <a:pPr lvl="0">
              <a:buNone/>
            </a:pPr>
            <a:r>
              <a:rPr lang="en-US" sz="2400" b="1" dirty="0" smtClean="0">
                <a:latin typeface="Comic Sans MS" pitchFamily="66" charset="0"/>
              </a:rPr>
              <a:t>4. Close</a:t>
            </a:r>
            <a:r>
              <a:rPr lang="en-US" sz="2400" b="1" dirty="0" smtClean="0">
                <a:latin typeface="Comic Sans MS" pitchFamily="66" charset="0"/>
              </a:rPr>
              <a:t>: </a:t>
            </a:r>
            <a:r>
              <a:rPr lang="en-US" sz="2400" u="sng" dirty="0" smtClean="0">
                <a:latin typeface="Comic Sans MS" pitchFamily="66" charset="0"/>
              </a:rPr>
              <a:t>Closes the file</a:t>
            </a:r>
            <a:r>
              <a:rPr lang="en-US" sz="2400" dirty="0" smtClean="0">
                <a:latin typeface="Comic Sans MS" pitchFamily="66" charset="0"/>
              </a:rPr>
              <a:t>. You need to close the file </a:t>
            </a:r>
            <a:r>
              <a:rPr lang="en-US" sz="2400" b="1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omic Sans MS" pitchFamily="66" charset="0"/>
              </a:rPr>
              <a:t>before </a:t>
            </a:r>
            <a:r>
              <a:rPr lang="en-US" sz="2400" dirty="0" smtClean="0">
                <a:latin typeface="Comic Sans MS" pitchFamily="66" charset="0"/>
              </a:rPr>
              <a:t>you can read from, write to or delete it. </a:t>
            </a:r>
          </a:p>
          <a:p>
            <a:endParaRPr lang="en-US" sz="2400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371600"/>
            <a:ext cx="9144000" cy="5486400"/>
          </a:xfrm>
        </p:spPr>
        <p:txBody>
          <a:bodyPr>
            <a:normAutofit/>
          </a:bodyPr>
          <a:lstStyle/>
          <a:p>
            <a:r>
              <a:rPr lang="en-US" sz="2400" dirty="0" smtClean="0">
                <a:latin typeface="Comic Sans MS" pitchFamily="66" charset="0"/>
              </a:rPr>
              <a:t>The </a:t>
            </a:r>
            <a:r>
              <a:rPr lang="en-US" sz="2400" dirty="0" smtClean="0">
                <a:latin typeface="Comic Sans MS" pitchFamily="66" charset="0"/>
              </a:rPr>
              <a:t>name of the file </a:t>
            </a:r>
            <a:r>
              <a:rPr lang="en-US" sz="2400" u="sng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omic Sans MS" pitchFamily="66" charset="0"/>
              </a:rPr>
              <a:t>cannot exceed 15 </a:t>
            </a:r>
            <a:r>
              <a:rPr lang="en-US" sz="2400" dirty="0" smtClean="0">
                <a:latin typeface="Comic Sans MS" pitchFamily="66" charset="0"/>
              </a:rPr>
              <a:t>characters. </a:t>
            </a:r>
            <a:endParaRPr lang="en-US" sz="2400" dirty="0" smtClean="0">
              <a:latin typeface="Comic Sans MS" pitchFamily="66" charset="0"/>
            </a:endParaRPr>
          </a:p>
          <a:p>
            <a:r>
              <a:rPr lang="en-US" sz="2400" dirty="0" smtClean="0">
                <a:latin typeface="Comic Sans MS" pitchFamily="66" charset="0"/>
              </a:rPr>
              <a:t>It </a:t>
            </a:r>
            <a:r>
              <a:rPr lang="en-US" sz="2400" dirty="0" smtClean="0">
                <a:latin typeface="Comic Sans MS" pitchFamily="66" charset="0"/>
              </a:rPr>
              <a:t>can include </a:t>
            </a:r>
            <a:r>
              <a:rPr lang="en-US" sz="2400" u="sng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omic Sans MS" pitchFamily="66" charset="0"/>
              </a:rPr>
              <a:t>numbers, letters, spaces, and most of the special characters such as * and #.</a:t>
            </a:r>
            <a:r>
              <a:rPr lang="en-US" sz="2400" dirty="0" smtClean="0">
                <a:latin typeface="Comic Sans MS" pitchFamily="66" charset="0"/>
              </a:rPr>
              <a:t> </a:t>
            </a:r>
            <a:endParaRPr lang="en-US" sz="2400" dirty="0" smtClean="0">
              <a:latin typeface="Comic Sans MS" pitchFamily="66" charset="0"/>
            </a:endParaRPr>
          </a:p>
          <a:p>
            <a:r>
              <a:rPr lang="en-US" sz="2400" dirty="0" smtClean="0">
                <a:latin typeface="Comic Sans MS" pitchFamily="66" charset="0"/>
              </a:rPr>
              <a:t>When </a:t>
            </a:r>
            <a:r>
              <a:rPr lang="en-US" sz="2400" i="1" dirty="0" smtClean="0">
                <a:latin typeface="Comic Sans MS" pitchFamily="66" charset="0"/>
              </a:rPr>
              <a:t>naming</a:t>
            </a:r>
            <a:r>
              <a:rPr lang="en-US" sz="2400" dirty="0" smtClean="0">
                <a:latin typeface="Comic Sans MS" pitchFamily="66" charset="0"/>
              </a:rPr>
              <a:t> a file, </a:t>
            </a:r>
            <a:r>
              <a:rPr lang="en-US" sz="2400" u="sng" dirty="0" smtClean="0">
                <a:latin typeface="Comic Sans MS" pitchFamily="66" charset="0"/>
              </a:rPr>
              <a:t>use meaningful filenames </a:t>
            </a:r>
            <a:r>
              <a:rPr lang="en-US" sz="2400" dirty="0" smtClean="0">
                <a:latin typeface="Comic Sans MS" pitchFamily="66" charset="0"/>
              </a:rPr>
              <a:t>that reflect the actual content of your files</a:t>
            </a:r>
            <a:r>
              <a:rPr lang="en-US" sz="2400" dirty="0" smtClean="0">
                <a:latin typeface="Comic Sans MS" pitchFamily="66" charset="0"/>
              </a:rPr>
              <a:t>.</a:t>
            </a:r>
          </a:p>
          <a:p>
            <a:r>
              <a:rPr lang="en-US" sz="2400" dirty="0" smtClean="0">
                <a:latin typeface="Comic Sans MS" pitchFamily="66" charset="0"/>
              </a:rPr>
              <a:t> </a:t>
            </a:r>
            <a:r>
              <a:rPr lang="en-US" sz="2400" dirty="0" smtClean="0">
                <a:latin typeface="Comic Sans MS" pitchFamily="66" charset="0"/>
              </a:rPr>
              <a:t>To </a:t>
            </a:r>
            <a:r>
              <a:rPr lang="en-US" sz="2400" i="1" u="sng" dirty="0" smtClean="0">
                <a:latin typeface="Comic Sans MS" pitchFamily="66" charset="0"/>
              </a:rPr>
              <a:t>create a new file</a:t>
            </a:r>
            <a:r>
              <a:rPr lang="en-US" sz="2400" dirty="0" smtClean="0">
                <a:latin typeface="Comic Sans MS" pitchFamily="66" charset="0"/>
              </a:rPr>
              <a:t>, enter the file name in the name box. </a:t>
            </a:r>
            <a:endParaRPr lang="en-US" sz="2400" dirty="0" smtClean="0">
              <a:latin typeface="Comic Sans MS" pitchFamily="66" charset="0"/>
            </a:endParaRPr>
          </a:p>
          <a:p>
            <a:r>
              <a:rPr lang="en-US" sz="2400" i="1" u="sng" dirty="0" smtClean="0">
                <a:latin typeface="Comic Sans MS" pitchFamily="66" charset="0"/>
              </a:rPr>
              <a:t>To </a:t>
            </a:r>
            <a:r>
              <a:rPr lang="en-US" sz="2400" i="1" u="sng" dirty="0" smtClean="0">
                <a:latin typeface="Comic Sans MS" pitchFamily="66" charset="0"/>
              </a:rPr>
              <a:t>reuse an existing file</a:t>
            </a:r>
            <a:r>
              <a:rPr lang="en-US" sz="2400" dirty="0" smtClean="0">
                <a:latin typeface="Comic Sans MS" pitchFamily="66" charset="0"/>
              </a:rPr>
              <a:t>, select it from the file list and the name box will be filled </a:t>
            </a:r>
            <a:r>
              <a:rPr lang="en-US" sz="2400" dirty="0" smtClean="0">
                <a:latin typeface="Comic Sans MS" pitchFamily="66" charset="0"/>
              </a:rPr>
              <a:t>automatically.</a:t>
            </a:r>
            <a:endParaRPr lang="en-US" sz="2400" dirty="0">
              <a:latin typeface="Comic Sans MS" pitchFamily="66" charset="0"/>
            </a:endParaRP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0" y="457200"/>
            <a:ext cx="9144000" cy="1066800"/>
          </a:xfrm>
        </p:spPr>
        <p:txBody>
          <a:bodyPr>
            <a:normAutofit/>
          </a:bodyPr>
          <a:lstStyle/>
          <a:p>
            <a:r>
              <a:rPr lang="en-US" sz="2800" u="sng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omic Sans MS" pitchFamily="66" charset="0"/>
              </a:rPr>
              <a:t>2. File Name: The file name setting sets the name of your file. </a:t>
            </a:r>
            <a:endParaRPr lang="en-US" sz="2800" u="sng" dirty="0">
              <a:solidFill>
                <a:schemeClr val="accent1">
                  <a:lumMod val="60000"/>
                  <a:lumOff val="40000"/>
                </a:schemeClr>
              </a:solidFill>
              <a:latin typeface="Comic Sans MS" pitchFamily="66" charset="0"/>
            </a:endParaRPr>
          </a:p>
        </p:txBody>
      </p:sp>
      <p:pic>
        <p:nvPicPr>
          <p:cNvPr id="5" name="Picture 4"/>
          <p:cNvPicPr/>
          <p:nvPr/>
        </p:nvPicPr>
        <p:blipFill>
          <a:blip r:embed="rId2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v="urn:schemas-microsoft-com:mac:vml" xmlns:mc="http://schemas.openxmlformats.org/markup-compatibility/2006" xmlns:mo="http://schemas.microsoft.com/office/mac/office/2008/main" xmlns:wpc="http://schemas.microsoft.com/office/word/2010/wordprocessingCanvas" xmlns="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762000" y="4648200"/>
            <a:ext cx="7924800" cy="2209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Urban">
  <a:themeElements>
    <a:clrScheme name="Lantern">
      <a:dk1>
        <a:sysClr val="windowText" lastClr="000000"/>
      </a:dk1>
      <a:lt1>
        <a:sysClr val="window" lastClr="FFFFFF"/>
      </a:lt1>
      <a:dk2>
        <a:srgbClr val="430000"/>
      </a:dk2>
      <a:lt2>
        <a:srgbClr val="FFE8E8"/>
      </a:lt2>
      <a:accent1>
        <a:srgbClr val="E91201"/>
      </a:accent1>
      <a:accent2>
        <a:srgbClr val="FF6262"/>
      </a:accent2>
      <a:accent3>
        <a:srgbClr val="FF8000"/>
      </a:accent3>
      <a:accent4>
        <a:srgbClr val="EEA451"/>
      </a:accent4>
      <a:accent5>
        <a:srgbClr val="EA44C9"/>
      </a:accent5>
      <a:accent6>
        <a:srgbClr val="D21578"/>
      </a:accent6>
      <a:hlink>
        <a:srgbClr val="00B5CE"/>
      </a:hlink>
      <a:folHlink>
        <a:srgbClr val="E17100"/>
      </a:folHlink>
    </a:clrScheme>
    <a:fontScheme name="Urban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Urban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204</TotalTime>
  <Words>712</Words>
  <Application>Microsoft Office PowerPoint</Application>
  <PresentationFormat>On-screen Show (4:3)</PresentationFormat>
  <Paragraphs>48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Urban</vt:lpstr>
      <vt:lpstr>Module 3: Dealing with Files</vt:lpstr>
      <vt:lpstr>Objectives</vt:lpstr>
      <vt:lpstr>Introduction</vt:lpstr>
      <vt:lpstr>Files in NXT-G programs can be used to: </vt:lpstr>
      <vt:lpstr>File Access Block</vt:lpstr>
      <vt:lpstr>File Access Block</vt:lpstr>
      <vt:lpstr>Slide 7</vt:lpstr>
      <vt:lpstr>1. Action The Action setting tells the block what you want to do with the file. </vt:lpstr>
      <vt:lpstr>2. File Name: The file name setting sets the name of your file. </vt:lpstr>
      <vt:lpstr>3. File Type: The file type setting tells the block which data type you are using.</vt:lpstr>
      <vt:lpstr>Lab Activities 1&amp;2 (pages 7 – 11)   Review Exercise (pages 12 – 13) </vt:lpstr>
    </vt:vector>
  </TitlesOfParts>
  <Company>IAT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noran.drak</dc:creator>
  <cp:lastModifiedBy>noran.drak</cp:lastModifiedBy>
  <cp:revision>16</cp:revision>
  <dcterms:created xsi:type="dcterms:W3CDTF">2012-01-30T05:26:39Z</dcterms:created>
  <dcterms:modified xsi:type="dcterms:W3CDTF">2012-01-30T08:51:13Z</dcterms:modified>
</cp:coreProperties>
</file>